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col774 iitd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1-07T17:35:36.686">
    <p:pos x="196" y="725"/>
    <p:text>images</p:text>
  </p:cm>
  <p:cm authorId="0" idx="2" dt="2022-01-07T17:32:19.476">
    <p:pos x="196" y="825"/>
    <p:text>full form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gif>
</file>

<file path=ppt/media/image23.gif>
</file>

<file path=ppt/media/image24.gif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bf50ec3a9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bf50ec3a9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aa26de19b_3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0aa26de19b_3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audios of the adversary are collected to form a training set X.  s(F(x+del, F(y))is the score between the feature representation of the adversary and targeted speaker. a large κ can get high attack success rate on other test audios of the adversary.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aa26de19b_3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0aa26de19b_3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Theta : 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probability predictions of the model </a:t>
            </a:r>
            <a:r>
              <a:rPr lang="en"/>
              <a:t>cosine similarity when y is adversarial input (training data).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we are setting a lower limit on the value of loss. Hence, by controlling the parameter  k we can specify how confident we want our adversarial to be classified as</a:t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momentum, which is a moving average of our gradients.With Stochastic Gradient Descent we don’t compute the exact derivate of our loss function. Instead, we’re estimating it on a small batch. Which means we’re not always going in the optimal direction, because our derivatives are ‘noisy’. Just like in my graphs above. So, exponentially weighed averages can provide us a better estimate which is closer to the actual derivate than our noisy calculations</a:t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bf50ec3a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0bf50ec3a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aa26de19b_3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aa26de19b_3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converts the signal from the time domain into the frequency domain. Start from delta*.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bf50ec3a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0bf50ec3a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0aa26de19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0aa26de19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0bf50ec3a9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0bf50ec3a9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 12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aa26de19b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aa26de19b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○"/>
            </a:pPr>
            <a:r>
              <a:rPr lang="en" sz="1500">
                <a:solidFill>
                  <a:srgbClr val="595959"/>
                </a:solidFill>
              </a:rPr>
              <a:t>How exactly will inclusion of attention can improve our model?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aa26de19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0aa26de19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aa31d44a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aa31d44a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0aa31d44a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0aa31d44a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aa26de19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0aa26de19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0bf50ec3a9_5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0bf50ec3a9_5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0bf50ec3a9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0bf50ec3a9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aa26de19b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aa26de19b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bf50ec3a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bf50ec3a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0aa26de19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0aa26de19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 is taken to be large enough to have a great diversity of these features.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aa26de19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0aa26de19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certain things that we can do </a:t>
            </a:r>
            <a:br>
              <a:rPr lang="en"/>
            </a:br>
            <a:r>
              <a:rPr lang="en"/>
              <a:t>Lie in the scope of this project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aa26de19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aa26de19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where did gi came from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Beta is the hyperparamter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0aa26de19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0aa26de19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0bf50ec3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0bf50ec3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bf50ec3a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bf50ec3a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aa31d44a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aa31d44a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bf50ec3a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bf50ec3a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aa31d44a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aa31d44a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aa26de19b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aa26de19b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MEL Scale is logarithmic transformation of signal frequency.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aa26de19b_3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aa26de19b_3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noisy and unconstrained conditions, where irrelevant parts of the signal must be filtered out. [Statistic pooling]. Attraction score. n. Finally, a fully connected layer is used to map the statistics into a fixed dimension vector witch is the speaker feature representation.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gif"/><Relationship Id="rId4" Type="http://schemas.openxmlformats.org/officeDocument/2006/relationships/image" Target="../media/image2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gif"/><Relationship Id="rId4" Type="http://schemas.openxmlformats.org/officeDocument/2006/relationships/image" Target="../media/image25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drive.google.com/file/d/1Cyww2kb-FR4dcYYMvWZ2whMbKFIT5BX0/view" TargetMode="External"/><Relationship Id="rId4" Type="http://schemas.openxmlformats.org/officeDocument/2006/relationships/image" Target="../media/image8.png"/><Relationship Id="rId5" Type="http://schemas.openxmlformats.org/officeDocument/2006/relationships/hyperlink" Target="http://drive.google.com/file/d/1oFF1zmsGqasL8bGzifq9Fx7mMWZn7e_-/view" TargetMode="External"/><Relationship Id="rId6" Type="http://schemas.openxmlformats.org/officeDocument/2006/relationships/hyperlink" Target="http://drive.google.com/file/d/1L4FThoAUtkwA6QacMQkwUl68aJy4MEqg/view" TargetMode="External"/><Relationship Id="rId7" Type="http://schemas.openxmlformats.org/officeDocument/2006/relationships/hyperlink" Target="http://drive.google.com/file/d/1vpN8DfYC_Akz7Q1CuM6JkH6HvehlXwb0/view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arxiv.org/abs/2105.09022" TargetMode="External"/><Relationship Id="rId4" Type="http://schemas.openxmlformats.org/officeDocument/2006/relationships/hyperlink" Target="https://github.com/zhang-wy15/Attack_practical_asv" TargetMode="External"/><Relationship Id="rId9" Type="http://schemas.openxmlformats.org/officeDocument/2006/relationships/hyperlink" Target="https://github.com/AsrAttackSok/Transferbility_of_AEs" TargetMode="External"/><Relationship Id="rId5" Type="http://schemas.openxmlformats.org/officeDocument/2006/relationships/hyperlink" Target="https://dl.acm.org/doi/10.1145/3372297.3423348" TargetMode="External"/><Relationship Id="rId6" Type="http://schemas.openxmlformats.org/officeDocument/2006/relationships/hyperlink" Target="https://mosis.eecs.utk.edu/advpulse.html" TargetMode="External"/><Relationship Id="rId7" Type="http://schemas.openxmlformats.org/officeDocument/2006/relationships/hyperlink" Target="https://arxiv.org/abs/2103.17122" TargetMode="External"/><Relationship Id="rId8" Type="http://schemas.openxmlformats.org/officeDocument/2006/relationships/hyperlink" Target="https://arxiv.org/abs/1911.01840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10" Type="http://schemas.openxmlformats.org/officeDocument/2006/relationships/hyperlink" Target="http://drive.google.com/file/d/1oFF1zmsGqasL8bGzifq9Fx7mMWZn7e_-/view" TargetMode="External"/><Relationship Id="rId9" Type="http://schemas.openxmlformats.org/officeDocument/2006/relationships/hyperlink" Target="http://drive.google.com/file/d/1Cyww2kb-FR4dcYYMvWZ2whMbKFIT5BX0/view" TargetMode="External"/><Relationship Id="rId5" Type="http://schemas.openxmlformats.org/officeDocument/2006/relationships/image" Target="../media/image20.png"/><Relationship Id="rId6" Type="http://schemas.openxmlformats.org/officeDocument/2006/relationships/hyperlink" Target="http://drive.google.com/file/d/1vpN8DfYC_Akz7Q1CuM6JkH6HvehlXwb0/view" TargetMode="External"/><Relationship Id="rId7" Type="http://schemas.openxmlformats.org/officeDocument/2006/relationships/image" Target="../media/image8.png"/><Relationship Id="rId8" Type="http://schemas.openxmlformats.org/officeDocument/2006/relationships/hyperlink" Target="http://drive.google.com/file/d/1L4FThoAUtkwA6QacMQkwUl68aJy4MEqg/view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arxiv.org/abs/2003.11982" TargetMode="External"/><Relationship Id="rId4" Type="http://schemas.openxmlformats.org/officeDocument/2006/relationships/hyperlink" Target="https://www.openslr.org/12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5191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12700" rtl="0" algn="ctr">
              <a:lnSpc>
                <a:spcPct val="110000"/>
              </a:lnSpc>
              <a:spcBef>
                <a:spcPts val="0"/>
              </a:spcBef>
              <a:spcAft>
                <a:spcPts val="2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50">
                <a:latin typeface="Times New Roman"/>
                <a:ea typeface="Times New Roman"/>
                <a:cs typeface="Times New Roman"/>
                <a:sym typeface="Times New Roman"/>
              </a:rPr>
              <a:t>Attack on Practical Speaker Verification System</a:t>
            </a:r>
            <a:endParaRPr sz="75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13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Anirudha Kulkarni - 2019CS50421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Prakhar Aggarwal - 2019CS50441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Pratyush Saini - 2019CS10444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 Chart of Threat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171850" y="3312050"/>
            <a:ext cx="238500" cy="112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22"/>
          <p:cNvSpPr/>
          <p:nvPr/>
        </p:nvSpPr>
        <p:spPr>
          <a:xfrm>
            <a:off x="5373075" y="3312050"/>
            <a:ext cx="238500" cy="112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22"/>
          <p:cNvSpPr/>
          <p:nvPr/>
        </p:nvSpPr>
        <p:spPr>
          <a:xfrm>
            <a:off x="2308600" y="3162575"/>
            <a:ext cx="435000" cy="198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397" y="1017725"/>
            <a:ext cx="7718350" cy="3047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"/>
          <p:cNvSpPr txBox="1"/>
          <p:nvPr/>
        </p:nvSpPr>
        <p:spPr>
          <a:xfrm>
            <a:off x="4785625" y="4133050"/>
            <a:ext cx="2814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Optimizing Adversarial Perturbation : 2 step process (Next Slides)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Step1: Maximizing Attack on ASV Model</a:t>
            </a:r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Goal</a:t>
            </a:r>
            <a:r>
              <a:rPr lang="en"/>
              <a:t>: Make δ effective to fool the Speaker Recognition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Need to</a:t>
            </a:r>
            <a:r>
              <a:rPr lang="en"/>
              <a:t> find an adversarial noise δ such that s(F(x+δ), F(y)) ≥ θ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Minimization Objective: Carlini-Wagner (CW) Like Loss function</a:t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925" y="2101800"/>
            <a:ext cx="4327450" cy="93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6338" y="3832725"/>
            <a:ext cx="4826625" cy="77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54550" y="4491675"/>
            <a:ext cx="2158750" cy="33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Minimizing Loss Function</a:t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0703" y="941700"/>
            <a:ext cx="3550667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4"/>
          <p:cNvSpPr txBox="1"/>
          <p:nvPr/>
        </p:nvSpPr>
        <p:spPr>
          <a:xfrm>
            <a:off x="2127600" y="1585850"/>
            <a:ext cx="611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Is raw probability prediction of xi + δ being recognized as y by model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900" y="1683338"/>
            <a:ext cx="1357700" cy="261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 txBox="1"/>
          <p:nvPr/>
        </p:nvSpPr>
        <p:spPr>
          <a:xfrm>
            <a:off x="680650" y="2027925"/>
            <a:ext cx="5978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Suppose Ө = 1, higher similarity b/w </a:t>
            </a:r>
            <a:r>
              <a:rPr lang="en">
                <a:solidFill>
                  <a:schemeClr val="dk1"/>
                </a:solidFill>
              </a:rPr>
              <a:t>xi + δ and y leads to L1 becoming 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Projected Gradient Descent with momentum method to update δ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g: momentum gradient with hyperparameter β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32950" y="2976525"/>
            <a:ext cx="3878100" cy="86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18575" y="3127625"/>
            <a:ext cx="1327658" cy="26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07288" y="4377074"/>
            <a:ext cx="617500" cy="55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Analysis: </a:t>
            </a:r>
            <a:r>
              <a:rPr lang="en" sz="2133">
                <a:solidFill>
                  <a:schemeClr val="dk2"/>
                </a:solidFill>
              </a:rPr>
              <a:t>Step1</a:t>
            </a:r>
            <a:endParaRPr i="1" sz="2911"/>
          </a:p>
        </p:txBody>
      </p:sp>
      <p:pic>
        <p:nvPicPr>
          <p:cNvPr id="149" name="Google Shape;149;p25"/>
          <p:cNvPicPr preferRelativeResize="0"/>
          <p:nvPr/>
        </p:nvPicPr>
        <p:blipFill rotWithShape="1">
          <a:blip r:embed="rId3">
            <a:alphaModFix/>
          </a:blip>
          <a:srcRect b="0" l="6324" r="7868" t="-6055"/>
          <a:stretch/>
        </p:blipFill>
        <p:spPr>
          <a:xfrm>
            <a:off x="267225" y="1705900"/>
            <a:ext cx="4410150" cy="194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2075" y="1705888"/>
            <a:ext cx="2789125" cy="209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5"/>
          <p:cNvSpPr txBox="1"/>
          <p:nvPr/>
        </p:nvSpPr>
        <p:spPr>
          <a:xfrm>
            <a:off x="1170600" y="4015950"/>
            <a:ext cx="321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Adversarial Noise variation with time</a:t>
            </a:r>
            <a:endParaRPr/>
          </a:p>
        </p:txBody>
      </p:sp>
      <p:sp>
        <p:nvSpPr>
          <p:cNvPr id="152" name="Google Shape;152;p25"/>
          <p:cNvSpPr txBox="1"/>
          <p:nvPr/>
        </p:nvSpPr>
        <p:spPr>
          <a:xfrm>
            <a:off x="5700300" y="4106450"/>
            <a:ext cx="267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 Feature Variation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Step2: Correct speech recognition</a:t>
            </a:r>
            <a:endParaRPr/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Goal: </a:t>
            </a:r>
            <a:r>
              <a:rPr lang="en"/>
              <a:t>optimizing δ to reduce the impact on speech recognition (unperceivable by humans)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STFT(x) is used to obtain Frequency spectrum of input audio x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Final Optimization </a:t>
            </a:r>
            <a:r>
              <a:rPr lang="en"/>
              <a:t>function:</a:t>
            </a:r>
            <a:endParaRPr/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600" y="2653375"/>
            <a:ext cx="4951750" cy="41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9700" y="2669337"/>
            <a:ext cx="1431500" cy="38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88038" y="3246025"/>
            <a:ext cx="3167924" cy="51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02126" y="4333525"/>
            <a:ext cx="4339749" cy="51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Analysis : Step2</a:t>
            </a:r>
            <a:endParaRPr/>
          </a:p>
        </p:txBody>
      </p:sp>
      <p:pic>
        <p:nvPicPr>
          <p:cNvPr id="168" name="Google Shape;16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90275" y="1547423"/>
            <a:ext cx="3299650" cy="247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7"/>
          <p:cNvSpPr txBox="1"/>
          <p:nvPr/>
        </p:nvSpPr>
        <p:spPr>
          <a:xfrm>
            <a:off x="3835200" y="4396850"/>
            <a:ext cx="147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(4446 to 1995)</a:t>
            </a:r>
            <a:endParaRPr/>
          </a:p>
        </p:txBody>
      </p:sp>
      <p:pic>
        <p:nvPicPr>
          <p:cNvPr id="170" name="Google Shape;170;p27"/>
          <p:cNvPicPr preferRelativeResize="0"/>
          <p:nvPr/>
        </p:nvPicPr>
        <p:blipFill rotWithShape="1">
          <a:blip r:embed="rId4">
            <a:alphaModFix/>
          </a:blip>
          <a:srcRect b="0" l="7271" r="7578" t="5347"/>
          <a:stretch/>
        </p:blipFill>
        <p:spPr>
          <a:xfrm>
            <a:off x="590825" y="1904213"/>
            <a:ext cx="4441224" cy="176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/>
        </p:nvSpPr>
        <p:spPr>
          <a:xfrm>
            <a:off x="5700300" y="4015950"/>
            <a:ext cx="28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 Feature Variation</a:t>
            </a:r>
            <a:endParaRPr/>
          </a:p>
        </p:txBody>
      </p:sp>
      <p:sp>
        <p:nvSpPr>
          <p:cNvPr id="172" name="Google Shape;172;p27"/>
          <p:cNvSpPr txBox="1"/>
          <p:nvPr/>
        </p:nvSpPr>
        <p:spPr>
          <a:xfrm>
            <a:off x="1170600" y="4015950"/>
            <a:ext cx="321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Adversarial Noise variation with time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311700" y="16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Adversarial output generation</a:t>
            </a:r>
            <a:endParaRPr/>
          </a:p>
        </p:txBody>
      </p:sp>
      <p:pic>
        <p:nvPicPr>
          <p:cNvPr id="178" name="Google Shape;17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625" y="848263"/>
            <a:ext cx="4158100" cy="19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625" y="3084375"/>
            <a:ext cx="4158100" cy="177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2058000" y="2761275"/>
            <a:ext cx="31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</a:t>
            </a:r>
            <a:endParaRPr/>
          </a:p>
        </p:txBody>
      </p:sp>
      <p:sp>
        <p:nvSpPr>
          <p:cNvPr id="181" name="Google Shape;181;p28"/>
          <p:cNvSpPr/>
          <p:nvPr/>
        </p:nvSpPr>
        <p:spPr>
          <a:xfrm>
            <a:off x="4397000" y="2726175"/>
            <a:ext cx="716700" cy="35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5975" y="1629200"/>
            <a:ext cx="3836276" cy="22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8"/>
          <p:cNvSpPr txBox="1"/>
          <p:nvPr/>
        </p:nvSpPr>
        <p:spPr>
          <a:xfrm>
            <a:off x="246350" y="2671700"/>
            <a:ext cx="230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Original audio (Speaker #1)</a:t>
            </a:r>
            <a:endParaRPr sz="1000"/>
          </a:p>
        </p:txBody>
      </p:sp>
      <p:sp>
        <p:nvSpPr>
          <p:cNvPr id="184" name="Google Shape;184;p28"/>
          <p:cNvSpPr txBox="1"/>
          <p:nvPr/>
        </p:nvSpPr>
        <p:spPr>
          <a:xfrm>
            <a:off x="425450" y="4768125"/>
            <a:ext cx="2302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Noise after step2</a:t>
            </a:r>
            <a:endParaRPr sz="1000"/>
          </a:p>
        </p:txBody>
      </p:sp>
      <p:sp>
        <p:nvSpPr>
          <p:cNvPr id="185" name="Google Shape;185;p28"/>
          <p:cNvSpPr txBox="1"/>
          <p:nvPr/>
        </p:nvSpPr>
        <p:spPr>
          <a:xfrm>
            <a:off x="5165975" y="3760900"/>
            <a:ext cx="2518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Output audio (Predicted Speaker #2)</a:t>
            </a:r>
            <a:endParaRPr sz="1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311700" y="176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Attack Success Rate</a:t>
            </a:r>
            <a:endParaRPr/>
          </a:p>
        </p:txBody>
      </p:sp>
      <p:pic>
        <p:nvPicPr>
          <p:cNvPr id="191" name="Google Shape;1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650" y="850450"/>
            <a:ext cx="5164701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noise generated by this step is quite high and can be detected if listened closely.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Currently we are using ResNet model, we could make a more robust model with attention mechanism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Attention could be incorporated in the attack model</a:t>
            </a:r>
            <a:endParaRPr sz="1500"/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It will help the model to identify the key features that differentiates different speakers</a:t>
            </a:r>
            <a:endParaRPr sz="15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It will also help us to fasten the learning process as a more robust noise could be generated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Also, training the model on a larger dataset might also lead to better defence</a:t>
            </a:r>
            <a:endParaRPr/>
          </a:p>
        </p:txBody>
      </p:sp>
      <p:sp>
        <p:nvSpPr>
          <p:cNvPr id="197" name="Google Shape;19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improve the attack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03" name="Google Shape;203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the current model, we have assumed that the speaker recognition model is known to us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could extend this towards black box approach where the exact model structure is not known.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</a:t>
            </a:r>
            <a:r>
              <a:rPr lang="en"/>
              <a:t>dversarial examples can be made more practical with integrations such as room impulse response i.e. taking the environment into account.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Experimenting with this model on a different dataset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speaker verification</a:t>
            </a:r>
            <a:r>
              <a:rPr lang="en"/>
              <a:t>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</a:t>
            </a:r>
            <a:r>
              <a:rPr lang="en"/>
              <a:t>dentify individuals based on their unique voice biometrics without requiring users to be present physically at the verification location.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Parts</a:t>
            </a:r>
            <a:r>
              <a:rPr lang="en"/>
              <a:t>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Audio replay check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Speaker identity check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Speech content check.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DNN based Speaker Recognition</a:t>
            </a:r>
            <a:endParaRPr/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things</a:t>
            </a:r>
            <a:endParaRPr/>
          </a:p>
        </p:txBody>
      </p:sp>
      <p:sp>
        <p:nvSpPr>
          <p:cNvPr id="209" name="Google Shape;20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Making Speaker model robust (?)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tried to modify the speaker model by adding attention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Attack rate was higher than original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Reason: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Could not train on entire dataset due to lack of computational resources.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Less robust to noise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Making CW loss function faster (!)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Introduced non-linearity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Initially converged faster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Later slowed down than original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Demo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Original Speaker’s audio (1580) -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Target Speaker’s audio (1221) -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Noise generated (1580 - 1221) -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Adversarial audio - </a:t>
            </a:r>
            <a:endParaRPr/>
          </a:p>
        </p:txBody>
      </p:sp>
      <p:pic>
        <p:nvPicPr>
          <p:cNvPr id="216" name="Google Shape;216;p33" title="1580-141083-0029_original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9200" y="1184031"/>
            <a:ext cx="403175" cy="40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3" title="1221-135766-0000.wav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826" y="1731088"/>
            <a:ext cx="403175" cy="40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 title="1580_1221.wav">
            <a:hlinkClick r:id="rId6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8825" y="2278150"/>
            <a:ext cx="403175" cy="40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3" title="1580-141083-0029.wav">
            <a:hlinkClick r:id="rId7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9350" y="2836300"/>
            <a:ext cx="403175" cy="4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311700" y="373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311700" y="1017725"/>
            <a:ext cx="8520600" cy="38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Attack on practical speaker verification system using universal adversarial perturbations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Github - Attack_practical_asv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AdvPulse: Universal, Synchronization-free, and Targeted Audio Adversarial Attacks via Subsecond Perturbations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Adv Pulse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Adversarial Attacks and Defenses for Speech Recognition Systems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Who is Real Bob? Adversarial Attacks on Speaker Recognition Systems</a:t>
            </a:r>
            <a:r>
              <a:rPr lang="en"/>
              <a:t>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9"/>
              </a:rPr>
              <a:t>Github - Transferbility of AEs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5"/>
          <p:cNvSpPr txBox="1"/>
          <p:nvPr>
            <p:ph type="title"/>
          </p:nvPr>
        </p:nvSpPr>
        <p:spPr>
          <a:xfrm>
            <a:off x="-25" y="2014700"/>
            <a:ext cx="9144000" cy="8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Open for Questions</a:t>
            </a:r>
            <a:endParaRPr sz="4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/>
          <p:nvPr>
            <p:ph type="title"/>
          </p:nvPr>
        </p:nvSpPr>
        <p:spPr>
          <a:xfrm>
            <a:off x="-25" y="2014700"/>
            <a:ext cx="9144000" cy="87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Appendix</a:t>
            </a:r>
            <a:endParaRPr sz="4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7"/>
          <p:cNvSpPr txBox="1"/>
          <p:nvPr>
            <p:ph type="title"/>
          </p:nvPr>
        </p:nvSpPr>
        <p:spPr>
          <a:xfrm>
            <a:off x="311700" y="161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241" name="Google Shape;24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625" y="848263"/>
            <a:ext cx="4158100" cy="191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625" y="3084375"/>
            <a:ext cx="4158100" cy="177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7"/>
          <p:cNvSpPr txBox="1"/>
          <p:nvPr/>
        </p:nvSpPr>
        <p:spPr>
          <a:xfrm>
            <a:off x="2058000" y="2761275"/>
            <a:ext cx="31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</a:t>
            </a:r>
            <a:endParaRPr/>
          </a:p>
        </p:txBody>
      </p:sp>
      <p:sp>
        <p:nvSpPr>
          <p:cNvPr id="244" name="Google Shape;244;p37"/>
          <p:cNvSpPr/>
          <p:nvPr/>
        </p:nvSpPr>
        <p:spPr>
          <a:xfrm>
            <a:off x="4397000" y="2726175"/>
            <a:ext cx="716700" cy="358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5975" y="1629200"/>
            <a:ext cx="3836276" cy="22193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7"/>
          <p:cNvSpPr txBox="1"/>
          <p:nvPr/>
        </p:nvSpPr>
        <p:spPr>
          <a:xfrm>
            <a:off x="246350" y="2671700"/>
            <a:ext cx="1459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Original audio (1580)</a:t>
            </a:r>
            <a:endParaRPr sz="1000"/>
          </a:p>
        </p:txBody>
      </p:sp>
      <p:sp>
        <p:nvSpPr>
          <p:cNvPr id="247" name="Google Shape;247;p37"/>
          <p:cNvSpPr txBox="1"/>
          <p:nvPr/>
        </p:nvSpPr>
        <p:spPr>
          <a:xfrm>
            <a:off x="425450" y="4768125"/>
            <a:ext cx="54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Noise</a:t>
            </a:r>
            <a:endParaRPr sz="1000"/>
          </a:p>
        </p:txBody>
      </p:sp>
      <p:sp>
        <p:nvSpPr>
          <p:cNvPr id="248" name="Google Shape;248;p37"/>
          <p:cNvSpPr txBox="1"/>
          <p:nvPr/>
        </p:nvSpPr>
        <p:spPr>
          <a:xfrm>
            <a:off x="5165975" y="3760900"/>
            <a:ext cx="1364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Output audio (1221)</a:t>
            </a:r>
            <a:endParaRPr sz="1000"/>
          </a:p>
        </p:txBody>
      </p:sp>
      <p:pic>
        <p:nvPicPr>
          <p:cNvPr id="249" name="Google Shape;249;p37" title="1580-141083-0029.wa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89475" y="3848525"/>
            <a:ext cx="313500" cy="31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7" title="1580_1221.wav">
            <a:hlinkClick r:id="rId8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9925" y="4829998"/>
            <a:ext cx="313500" cy="31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7" title="1580-141083-0029_original.wav">
            <a:hlinkClick r:id="rId9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32800" y="2702238"/>
            <a:ext cx="277625" cy="27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7" title="1221-135766-0000.wav">
            <a:hlinkClick r:id="rId10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97125" y="43163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 attack is successful?</a:t>
            </a:r>
            <a:endParaRPr/>
          </a:p>
        </p:txBody>
      </p:sp>
      <p:sp>
        <p:nvSpPr>
          <p:cNvPr id="258" name="Google Shape;258;p38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</a:t>
            </a:r>
            <a:r>
              <a:rPr lang="en" sz="1600"/>
              <a:t>e have combined Carlini-Wagner (CW) objective function and Projected Gradient Descent (PGD) methods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 audios of the </a:t>
            </a:r>
            <a:r>
              <a:rPr lang="en" sz="1600"/>
              <a:t>adversary was taken so as to include various features such as tune, emotion, speech content etc.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After the algorithm converges, we are able to </a:t>
            </a:r>
            <a:endParaRPr sz="16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improve the attack</a:t>
            </a:r>
            <a:endParaRPr/>
          </a:p>
        </p:txBody>
      </p:sp>
      <p:sp>
        <p:nvSpPr>
          <p:cNvPr id="264" name="Google Shape;264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noise generated by this step is quite high and can be </a:t>
            </a:r>
            <a:r>
              <a:rPr lang="en"/>
              <a:t>detected</a:t>
            </a:r>
            <a:r>
              <a:rPr lang="en"/>
              <a:t> if listened closely.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Currently we are using ResNet model, we could make a more robust model with attention mechanism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which will help the model to detect the features which </a:t>
            </a:r>
            <a:r>
              <a:rPr lang="en"/>
              <a:t>differentiates </a:t>
            </a:r>
            <a:r>
              <a:rPr lang="en"/>
              <a:t>between speakers.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the model on a larger dataset might improve the noise generated.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 attack is successful</a:t>
            </a:r>
            <a:endParaRPr/>
          </a:p>
        </p:txBody>
      </p:sp>
      <p:sp>
        <p:nvSpPr>
          <p:cNvPr id="270" name="Google Shape;270;p40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All the N audios ({x</a:t>
            </a:r>
            <a:r>
              <a:rPr baseline="-25000" lang="en" sz="1600"/>
              <a:t>1</a:t>
            </a:r>
            <a:r>
              <a:rPr lang="en" sz="1600"/>
              <a:t>, x</a:t>
            </a:r>
            <a:r>
              <a:rPr baseline="-25000" lang="en" sz="1600"/>
              <a:t>2</a:t>
            </a:r>
            <a:r>
              <a:rPr lang="en" sz="1600"/>
              <a:t>, … , x</a:t>
            </a:r>
            <a:r>
              <a:rPr baseline="-25000" lang="en" sz="1600"/>
              <a:t>N</a:t>
            </a:r>
            <a:r>
              <a:rPr lang="en" sz="1600"/>
              <a:t>}) are set to be of equal length “l” (max length of audio in the set) by repeating the audio.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Noise i.e. δ</a:t>
            </a:r>
            <a:r>
              <a:rPr baseline="30000" lang="en" sz="1600"/>
              <a:t>’</a:t>
            </a:r>
            <a:r>
              <a:rPr lang="en" sz="1600"/>
              <a:t> is randomly initialized and added into each train audio.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</a:t>
            </a:r>
            <a:r>
              <a:rPr baseline="-25000" lang="en" sz="1600"/>
              <a:t>1</a:t>
            </a:r>
            <a:r>
              <a:rPr lang="en" sz="1600"/>
              <a:t>(X,δ) is computed in one forward pass.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 minimize L</a:t>
            </a:r>
            <a:r>
              <a:rPr baseline="-25000" lang="en" sz="1600"/>
              <a:t>1</a:t>
            </a:r>
            <a:r>
              <a:rPr lang="en" sz="1600"/>
              <a:t>(X,δ), we use PGD with momentum to update δ.</a:t>
            </a:r>
            <a:endParaRPr sz="16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where g</a:t>
            </a:r>
            <a:r>
              <a:rPr baseline="-25000" lang="en" sz="1600"/>
              <a:t>i</a:t>
            </a:r>
            <a:r>
              <a:rPr lang="en" sz="1600"/>
              <a:t> = ∂L</a:t>
            </a:r>
            <a:r>
              <a:rPr baseline="-25000" lang="en" sz="1600"/>
              <a:t>1</a:t>
            </a:r>
            <a:r>
              <a:rPr lang="en" sz="1600"/>
              <a:t>/∂</a:t>
            </a:r>
            <a:r>
              <a:rPr baseline="-25000" lang="en" sz="1600"/>
              <a:t>δi</a:t>
            </a:r>
            <a:r>
              <a:rPr lang="en" sz="1600"/>
              <a:t> where g</a:t>
            </a:r>
            <a:r>
              <a:rPr baseline="-25000" lang="en" sz="1600"/>
              <a:t>i-1</a:t>
            </a:r>
            <a:r>
              <a:rPr lang="en" sz="1600"/>
              <a:t> is obtained using back propagation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β is the hyperparameter. α</a:t>
            </a:r>
            <a:r>
              <a:rPr baseline="-25000" lang="en" sz="1600"/>
              <a:t>1</a:t>
            </a:r>
            <a:r>
              <a:rPr lang="en" sz="1600"/>
              <a:t> is the learning rate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Clip</a:t>
            </a:r>
            <a:r>
              <a:rPr baseline="-25000" lang="en" sz="1600"/>
              <a:t>ε</a:t>
            </a:r>
            <a:r>
              <a:rPr lang="en" sz="1600"/>
              <a:t> performs element-wise clipping of δ</a:t>
            </a:r>
            <a:endParaRPr sz="1600"/>
          </a:p>
        </p:txBody>
      </p:sp>
      <p:pic>
        <p:nvPicPr>
          <p:cNvPr id="271" name="Google Shape;27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9972" y="2645950"/>
            <a:ext cx="3240300" cy="86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Google Shape;27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897" y="0"/>
            <a:ext cx="855420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6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Analyzing the vulnerability of the Speaker Recognition Systems by adding a well-crafted inconspicuous noise to the audio and forcing the model to recognize it as any adversary desired speaker.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Importance?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Speaker Recognition models can be used to facilitate a series of security-enhanced voice-based applications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speaker recognition technologies to let people gain access to information or give authorization without being physically present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Replay attack: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uses pre-recorded voice samples of the user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less effective as the inconsistency in the voice could alert the staff and the attack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Speech synthesis attack: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 generate a victim’s voice by learning an acoustic model from a limited set of voice samples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human and synthetic speeches could be differentiated with higher order Mel-cepstral coefficient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Impersonation/voice conversion attack;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defended by </a:t>
            </a:r>
            <a:r>
              <a:rPr lang="en"/>
              <a:t>PLDA </a:t>
            </a:r>
            <a:r>
              <a:rPr lang="en"/>
              <a:t>and Factor Analysis (FA)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Attacks targeting Speaker Recognition Model only: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i="1" lang="en" sz="1200"/>
              <a:t>“Adversarial attacks on gmm ivector based speaker verification systems” </a:t>
            </a:r>
            <a:endParaRPr i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i="1" lang="en" sz="1200"/>
              <a:t>“Adversarial attacks on spoofing countermeasures of automatic speaker verification”</a:t>
            </a:r>
            <a:endParaRPr i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i="1" lang="en" sz="1200"/>
              <a:t>“Who is real bob? adversarial attacks on speaker recognition systems” </a:t>
            </a:r>
            <a:endParaRPr i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i="1" lang="en" sz="1200"/>
              <a:t>“Learning to fool the speaker recognition”</a:t>
            </a:r>
            <a:endParaRPr i="1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i="1" lang="en" sz="1200"/>
              <a:t>“Practical adversarial attacks against speaker recognition systems”</a:t>
            </a:r>
            <a:endParaRPr i="1" sz="12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Failed on Speech content check and audio replay check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Asynchronous attacks: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Adversarial perturbation without perturbation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Universal Attacks: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Text independent perturbation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Given a </a:t>
            </a:r>
            <a:r>
              <a:rPr lang="en" sz="2000"/>
              <a:t>speaker</a:t>
            </a:r>
            <a:r>
              <a:rPr lang="en" sz="2000"/>
              <a:t> and target speaker,</a:t>
            </a:r>
            <a:endParaRPr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Generate adversarial noise,</a:t>
            </a:r>
            <a:endParaRPr sz="2000"/>
          </a:p>
          <a:p>
            <a:pPr indent="-3556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Text independent</a:t>
            </a:r>
            <a:endParaRPr sz="2000"/>
          </a:p>
          <a:p>
            <a:pPr indent="-3556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lang="en" sz="2000"/>
              <a:t>Asynchronous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Analysis of Training:</a:t>
            </a:r>
            <a:endParaRPr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Evolution of noise with training</a:t>
            </a:r>
            <a:endParaRPr sz="20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Behavior of the features with training</a:t>
            </a:r>
            <a:endParaRPr sz="18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Visualize the results</a:t>
            </a:r>
            <a:endParaRPr sz="2000"/>
          </a:p>
        </p:txBody>
      </p:sp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8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Pretrained Speaker Recognition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ResNetSE34V2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8M parameters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Trained based on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'In defence of metric learning for speaker recognition'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Dataset: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LibreSpeech </a:t>
            </a:r>
            <a:r>
              <a:rPr lang="en" u="sng">
                <a:solidFill>
                  <a:schemeClr val="hlink"/>
                </a:solidFill>
                <a:hlinkClick r:id="rId4"/>
              </a:rPr>
              <a:t>link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40 speakers: 20 Male, 20 Female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10-20 Seconds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Attack Model: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Input Pre-processing</a:t>
            </a:r>
            <a:endParaRPr/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311700" y="1377000"/>
            <a:ext cx="85206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</a:t>
            </a:r>
            <a:r>
              <a:rPr lang="en"/>
              <a:t> DNN-based pre-trained speaker verification model is used to encode the speaker feature representation from audio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 rotWithShape="1">
          <a:blip r:embed="rId3">
            <a:alphaModFix/>
          </a:blip>
          <a:srcRect b="15192" l="0" r="0" t="-1221"/>
          <a:stretch/>
        </p:blipFill>
        <p:spPr>
          <a:xfrm>
            <a:off x="61175" y="2571750"/>
            <a:ext cx="8569800" cy="12405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6343400" y="3936575"/>
            <a:ext cx="26034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ResNet-34 convolutional layers. Extract frame level features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3635550" y="3918425"/>
            <a:ext cx="1872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Mel </a:t>
            </a:r>
            <a:r>
              <a:rPr lang="en"/>
              <a:t>Spectrogram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(logarithmic transformation of signal frequency)</a:t>
            </a:r>
            <a:endParaRPr sz="1100"/>
          </a:p>
        </p:txBody>
      </p:sp>
      <p:sp>
        <p:nvSpPr>
          <p:cNvPr id="101" name="Google Shape;101;p20"/>
          <p:cNvSpPr txBox="1"/>
          <p:nvPr/>
        </p:nvSpPr>
        <p:spPr>
          <a:xfrm>
            <a:off x="610475" y="3901475"/>
            <a:ext cx="206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Audio Files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346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 Feature Recognition from Audio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4450" y="1017725"/>
            <a:ext cx="4401294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/>
          <p:nvPr/>
        </p:nvSpPr>
        <p:spPr>
          <a:xfrm>
            <a:off x="2294575" y="2848925"/>
            <a:ext cx="1684200" cy="63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1"/>
          <p:cNvSpPr txBox="1"/>
          <p:nvPr/>
        </p:nvSpPr>
        <p:spPr>
          <a:xfrm>
            <a:off x="512250" y="2357075"/>
            <a:ext cx="1908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 pooling is used to extract utterance level representation vector</a:t>
            </a:r>
            <a:endParaRPr/>
          </a:p>
        </p:txBody>
      </p:sp>
      <p:sp>
        <p:nvSpPr>
          <p:cNvPr id="110" name="Google Shape;110;p21"/>
          <p:cNvSpPr/>
          <p:nvPr/>
        </p:nvSpPr>
        <p:spPr>
          <a:xfrm>
            <a:off x="2420850" y="1169875"/>
            <a:ext cx="1684200" cy="63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/>
        </p:nvSpPr>
        <p:spPr>
          <a:xfrm>
            <a:off x="778975" y="863100"/>
            <a:ext cx="1515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Speaker Representation features</a:t>
            </a:r>
            <a:endParaRPr/>
          </a:p>
        </p:txBody>
      </p:sp>
      <p:sp>
        <p:nvSpPr>
          <p:cNvPr id="112" name="Google Shape;112;p21"/>
          <p:cNvSpPr txBox="1"/>
          <p:nvPr/>
        </p:nvSpPr>
        <p:spPr>
          <a:xfrm>
            <a:off x="6904775" y="1017725"/>
            <a:ext cx="1684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with max weighting utilizing attention 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